
<file path=[Content_Types].xml><?xml version="1.0" encoding="utf-8"?>
<Types xmlns="http://schemas.openxmlformats.org/package/2006/content-types">
  <Default Extension="glb" ContentType="model/gltf.binary"/>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9" r:id="rId9"/>
    <p:sldId id="263" r:id="rId10"/>
    <p:sldId id="264" r:id="rId11"/>
    <p:sldId id="265" r:id="rId12"/>
    <p:sldId id="268" r:id="rId13"/>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8" d="100"/>
          <a:sy n="78" d="100"/>
        </p:scale>
        <p:origin x="850"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jpg>
</file>

<file path=ppt/media/image5.png>
</file>

<file path=ppt/media/image6.png>
</file>

<file path=ppt/media/image7.png>
</file>

<file path=ppt/media/image8.png>
</file>

<file path=ppt/media/image9.jp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29-08-2024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F439ED-1E90-4106-847A-8EF19031FE2F}" type="slidenum">
              <a:rPr lang="en-IN" smtClean="0"/>
              <a:t>8</a:t>
            </a:fld>
            <a:endParaRPr lang="en-IN"/>
          </a:p>
        </p:txBody>
      </p:sp>
    </p:spTree>
    <p:extLst>
      <p:ext uri="{BB962C8B-B14F-4D97-AF65-F5344CB8AC3E}">
        <p14:creationId xmlns:p14="http://schemas.microsoft.com/office/powerpoint/2010/main" val="1481039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8/29/2024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8/29/2024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8/29/2024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8/29/2024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8/29/2024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8/29/2024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 Id="rId4" Type="http://schemas.openxmlformats.org/officeDocument/2006/relationships/image" Target="../media/image13.svg"/></Relationships>
</file>

<file path=ppt/slides/_rels/slide11.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1.png"/><Relationship Id="rId1" Type="http://schemas.openxmlformats.org/officeDocument/2006/relationships/slideLayout" Target="../slideLayouts/slideLayout4.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76299" y="9906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828675" y="19665"/>
            <a:ext cx="9982200" cy="1001556"/>
          </a:xfrm>
          <a:prstGeom prst="rect">
            <a:avLst/>
          </a:prstGeom>
        </p:spPr>
        <p:txBody>
          <a:bodyPr vert="horz" wrap="square" lIns="0" tIns="16510" rIns="0" bIns="0" rtlCol="0">
            <a:spAutoFit/>
          </a:bodyPr>
          <a:lstStyle/>
          <a:p>
            <a:pPr marL="3213735">
              <a:spcBef>
                <a:spcPts val="130"/>
              </a:spcBef>
            </a:pPr>
            <a:r>
              <a:rPr lang="en-US" b="1" dirty="0">
                <a:solidFill>
                  <a:srgbClr val="0F0F0F"/>
                </a:solidFill>
                <a:latin typeface="Times New Roman" panose="02020603050405020304" pitchFamily="18" charset="0"/>
                <a:cs typeface="Times New Roman" panose="02020603050405020304" pitchFamily="18" charset="0"/>
              </a:rPr>
              <a:t>Employee Data Analysis using Excel</a:t>
            </a:r>
            <a:r>
              <a:rPr lang="en-US" b="1" i="0" dirty="0">
                <a:solidFill>
                  <a:srgbClr val="0F0F0F"/>
                </a:solidFill>
                <a:effectLst/>
                <a:latin typeface="Times New Roman" panose="02020603050405020304" pitchFamily="18" charset="0"/>
                <a:cs typeface="Times New Roman" panose="02020603050405020304" pitchFamily="18" charset="0"/>
              </a:rPr>
              <a:t> </a:t>
            </a:r>
            <a:br>
              <a:rPr lang="en-US" b="1" i="0" dirty="0">
                <a:solidFill>
                  <a:srgbClr val="0F0F0F"/>
                </a:solidFill>
                <a:effectLst/>
                <a:latin typeface="Roboto" panose="020F0502020204030204" pitchFamily="2" charset="0"/>
              </a:rPr>
            </a:br>
            <a:endParaRPr spc="15" dirty="0"/>
          </a:p>
        </p:txBody>
      </p:sp>
      <p:pic>
        <p:nvPicPr>
          <p:cNvPr id="9" name="object 9"/>
          <p:cNvPicPr/>
          <p:nvPr/>
        </p:nvPicPr>
        <p:blipFill>
          <a:blip r:embed="rId3"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a16="http://schemas.microsoft.com/office/drawing/2014/main" id="{D55ADE35-C35B-07C1-F5AA-C33B3DDB802E}"/>
              </a:ext>
            </a:extLst>
          </p:cNvPr>
          <p:cNvSpPr txBox="1"/>
          <p:nvPr/>
        </p:nvSpPr>
        <p:spPr>
          <a:xfrm>
            <a:off x="2554542" y="3314150"/>
            <a:ext cx="8610600" cy="2308324"/>
          </a:xfrm>
          <a:prstGeom prst="rect">
            <a:avLst/>
          </a:prstGeom>
          <a:noFill/>
        </p:spPr>
        <p:txBody>
          <a:bodyPr wrap="square" rtlCol="0">
            <a:spAutoFit/>
          </a:bodyPr>
          <a:lstStyle/>
          <a:p>
            <a:r>
              <a:rPr lang="en-US" sz="2400" dirty="0"/>
              <a:t>STUDENT NAME:  VIGNESH.C</a:t>
            </a:r>
          </a:p>
          <a:p>
            <a:r>
              <a:rPr lang="en-US" sz="2400" dirty="0"/>
              <a:t>REGISTER NO:  312207343</a:t>
            </a:r>
          </a:p>
          <a:p>
            <a:r>
              <a:rPr lang="en-US" sz="2400" dirty="0"/>
              <a:t>DEPARTMENT: COMMERCE</a:t>
            </a:r>
          </a:p>
          <a:p>
            <a:r>
              <a:rPr lang="en-US" sz="2400" dirty="0"/>
              <a:t>COLLEGE: C.KANDASWAMI NAIDU COLLEGE FOR MEN</a:t>
            </a:r>
          </a:p>
          <a:p>
            <a:endParaRPr lang="en-US" sz="2400" dirty="0"/>
          </a:p>
          <a:p>
            <a:r>
              <a:rPr lang="en-US" sz="2400" dirty="0"/>
              <a:t>           </a:t>
            </a:r>
            <a:endParaRPr lang="en-IN"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graphicFrame>
        <p:nvGraphicFramePr>
          <p:cNvPr id="2" name="Table 1">
            <a:extLst>
              <a:ext uri="{FF2B5EF4-FFF2-40B4-BE49-F238E27FC236}">
                <a16:creationId xmlns:a16="http://schemas.microsoft.com/office/drawing/2014/main" id="{40455157-4323-5C36-8735-09546A79364C}"/>
              </a:ext>
            </a:extLst>
          </p:cNvPr>
          <p:cNvGraphicFramePr>
            <a:graphicFrameLocks noGrp="1"/>
          </p:cNvGraphicFramePr>
          <p:nvPr>
            <p:extLst>
              <p:ext uri="{D42A27DB-BD31-4B8C-83A1-F6EECF244321}">
                <p14:modId xmlns:p14="http://schemas.microsoft.com/office/powerpoint/2010/main" val="2281908832"/>
              </p:ext>
            </p:extLst>
          </p:nvPr>
        </p:nvGraphicFramePr>
        <p:xfrm>
          <a:off x="838201" y="1577969"/>
          <a:ext cx="3886199" cy="4608187"/>
        </p:xfrm>
        <a:graphic>
          <a:graphicData uri="http://schemas.openxmlformats.org/drawingml/2006/table">
            <a:tbl>
              <a:tblPr>
                <a:tableStyleId>{68D230F3-CF80-4859-8CE7-A43EE81993B5}</a:tableStyleId>
              </a:tblPr>
              <a:tblGrid>
                <a:gridCol w="2552699">
                  <a:extLst>
                    <a:ext uri="{9D8B030D-6E8A-4147-A177-3AD203B41FA5}">
                      <a16:colId xmlns:a16="http://schemas.microsoft.com/office/drawing/2014/main" val="185098427"/>
                    </a:ext>
                  </a:extLst>
                </a:gridCol>
                <a:gridCol w="1333500">
                  <a:extLst>
                    <a:ext uri="{9D8B030D-6E8A-4147-A177-3AD203B41FA5}">
                      <a16:colId xmlns:a16="http://schemas.microsoft.com/office/drawing/2014/main" val="3769985564"/>
                    </a:ext>
                  </a:extLst>
                </a:gridCol>
              </a:tblGrid>
              <a:tr h="161642">
                <a:tc>
                  <a:txBody>
                    <a:bodyPr/>
                    <a:lstStyle/>
                    <a:p>
                      <a:pPr algn="l" fontAlgn="b"/>
                      <a:r>
                        <a:rPr lang="en-US" sz="1000" b="1" u="none" strike="noStrike">
                          <a:solidFill>
                            <a:srgbClr val="000000"/>
                          </a:solidFill>
                          <a:effectLst/>
                          <a:highlight>
                            <a:srgbClr val="D9E1F2"/>
                          </a:highlight>
                        </a:rPr>
                        <a:t>Row Labels</a:t>
                      </a:r>
                      <a:endParaRPr lang="en-US" sz="1000" b="1" i="0" u="none" strike="noStrike">
                        <a:solidFill>
                          <a:srgbClr val="000000"/>
                        </a:solidFill>
                        <a:effectLst/>
                        <a:highlight>
                          <a:srgbClr val="D9E1F2"/>
                        </a:highligh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l" fontAlgn="b"/>
                      <a:r>
                        <a:rPr lang="en-US" sz="1000" b="1" u="none" strike="noStrike">
                          <a:solidFill>
                            <a:srgbClr val="000000"/>
                          </a:solidFill>
                          <a:effectLst/>
                          <a:highlight>
                            <a:srgbClr val="D9E1F2"/>
                          </a:highlight>
                        </a:rPr>
                        <a:t>Sum of Salary</a:t>
                      </a:r>
                      <a:endParaRPr lang="en-US" sz="1000" b="1" i="0" u="none" strike="noStrike">
                        <a:solidFill>
                          <a:srgbClr val="000000"/>
                        </a:solidFill>
                        <a:effectLst/>
                        <a:highlight>
                          <a:srgbClr val="D9E1F2"/>
                        </a:highligh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958168978"/>
                  </a:ext>
                </a:extLst>
              </a:tr>
              <a:tr h="161642">
                <a:tc>
                  <a:txBody>
                    <a:bodyPr/>
                    <a:lstStyle/>
                    <a:p>
                      <a:pPr algn="l" fontAlgn="b"/>
                      <a:r>
                        <a:rPr lang="en-US" sz="1000" b="0" u="none" strike="noStrike">
                          <a:solidFill>
                            <a:srgbClr val="000000"/>
                          </a:solidFill>
                          <a:effectLst/>
                        </a:rPr>
                        <a:t> Fred Dudeney</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88689.09</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895239939"/>
                  </a:ext>
                </a:extLst>
              </a:tr>
              <a:tr h="161642">
                <a:tc>
                  <a:txBody>
                    <a:bodyPr/>
                    <a:lstStyle/>
                    <a:p>
                      <a:pPr algn="l" fontAlgn="b"/>
                      <a:r>
                        <a:rPr lang="en-US" sz="1000" b="0" u="none" strike="noStrike">
                          <a:solidFill>
                            <a:srgbClr val="000000"/>
                          </a:solidFill>
                          <a:effectLst/>
                        </a:rPr>
                        <a:t> Jamesy O'Ferris</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36547.58</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2402828947"/>
                  </a:ext>
                </a:extLst>
              </a:tr>
              <a:tr h="161642">
                <a:tc>
                  <a:txBody>
                    <a:bodyPr/>
                    <a:lstStyle/>
                    <a:p>
                      <a:pPr algn="l" fontAlgn="b"/>
                      <a:r>
                        <a:rPr lang="en-US" sz="1000" b="0" u="none" strike="noStrike" dirty="0">
                          <a:solidFill>
                            <a:srgbClr val="000000"/>
                          </a:solidFill>
                          <a:effectLst/>
                        </a:rPr>
                        <a:t>Adey Ryal</a:t>
                      </a:r>
                      <a:endParaRPr lang="en-US" sz="1000" b="0" i="0" u="none" strike="noStrike" dirty="0">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32496.88</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082904744"/>
                  </a:ext>
                </a:extLst>
              </a:tr>
              <a:tr h="161642">
                <a:tc>
                  <a:txBody>
                    <a:bodyPr/>
                    <a:lstStyle/>
                    <a:p>
                      <a:pPr algn="l" fontAlgn="b"/>
                      <a:r>
                        <a:rPr lang="en-US" sz="1000" b="0" u="none" strike="noStrike" dirty="0" err="1">
                          <a:solidFill>
                            <a:srgbClr val="000000"/>
                          </a:solidFill>
                          <a:effectLst/>
                        </a:rPr>
                        <a:t>Aluin</a:t>
                      </a:r>
                      <a:r>
                        <a:rPr lang="en-US" sz="1000" b="0" u="none" strike="noStrike" dirty="0">
                          <a:solidFill>
                            <a:srgbClr val="000000"/>
                          </a:solidFill>
                          <a:effectLst/>
                        </a:rPr>
                        <a:t> </a:t>
                      </a:r>
                      <a:r>
                        <a:rPr lang="en-US" sz="1000" b="0" u="none" strike="noStrike" dirty="0" err="1">
                          <a:solidFill>
                            <a:srgbClr val="000000"/>
                          </a:solidFill>
                          <a:effectLst/>
                        </a:rPr>
                        <a:t>Churly</a:t>
                      </a:r>
                      <a:endParaRPr lang="en-US" sz="1000" b="0" i="0" u="none" strike="noStrike" dirty="0">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96555.53</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564906588"/>
                  </a:ext>
                </a:extLst>
              </a:tr>
              <a:tr h="161642">
                <a:tc>
                  <a:txBody>
                    <a:bodyPr/>
                    <a:lstStyle/>
                    <a:p>
                      <a:pPr algn="l" fontAlgn="b"/>
                      <a:r>
                        <a:rPr lang="en-US" sz="1000" b="0" u="none" strike="noStrike">
                          <a:solidFill>
                            <a:srgbClr val="000000"/>
                          </a:solidFill>
                          <a:effectLst/>
                        </a:rPr>
                        <a:t>Barbara-anne Kenchington</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88034.67</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904845083"/>
                  </a:ext>
                </a:extLst>
              </a:tr>
              <a:tr h="161642">
                <a:tc>
                  <a:txBody>
                    <a:bodyPr/>
                    <a:lstStyle/>
                    <a:p>
                      <a:pPr algn="l" fontAlgn="b"/>
                      <a:r>
                        <a:rPr lang="en-US" sz="1000" b="0" u="none" strike="noStrike">
                          <a:solidFill>
                            <a:srgbClr val="000000"/>
                          </a:solidFill>
                          <a:effectLst/>
                        </a:rPr>
                        <a:t>Barr Faughny</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68008.55</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2872644247"/>
                  </a:ext>
                </a:extLst>
              </a:tr>
              <a:tr h="161642">
                <a:tc>
                  <a:txBody>
                    <a:bodyPr/>
                    <a:lstStyle/>
                    <a:p>
                      <a:pPr algn="l" fontAlgn="b"/>
                      <a:r>
                        <a:rPr lang="en-US" sz="1000" b="0" u="none" strike="noStrike">
                          <a:solidFill>
                            <a:srgbClr val="000000"/>
                          </a:solidFill>
                          <a:effectLst/>
                        </a:rPr>
                        <a:t>Calvin O'Carroll</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44447.26</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563990919"/>
                  </a:ext>
                </a:extLst>
              </a:tr>
              <a:tr h="161642">
                <a:tc>
                  <a:txBody>
                    <a:bodyPr/>
                    <a:lstStyle/>
                    <a:p>
                      <a:pPr algn="l" fontAlgn="b"/>
                      <a:r>
                        <a:rPr lang="en-US" sz="1000" b="0" u="none" strike="noStrike">
                          <a:solidFill>
                            <a:srgbClr val="000000"/>
                          </a:solidFill>
                          <a:effectLst/>
                        </a:rPr>
                        <a:t>Carlin Demke</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110042.37</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4222394280"/>
                  </a:ext>
                </a:extLst>
              </a:tr>
              <a:tr h="243853">
                <a:tc>
                  <a:txBody>
                    <a:bodyPr/>
                    <a:lstStyle/>
                    <a:p>
                      <a:pPr algn="l" fontAlgn="b"/>
                      <a:r>
                        <a:rPr lang="en-US" sz="1000" b="0" u="none" strike="noStrike">
                          <a:solidFill>
                            <a:srgbClr val="000000"/>
                          </a:solidFill>
                          <a:effectLst/>
                        </a:rPr>
                        <a:t>Delphine Jewis</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71823.56</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2023821760"/>
                  </a:ext>
                </a:extLst>
              </a:tr>
              <a:tr h="161642">
                <a:tc>
                  <a:txBody>
                    <a:bodyPr/>
                    <a:lstStyle/>
                    <a:p>
                      <a:pPr algn="l" fontAlgn="b"/>
                      <a:r>
                        <a:rPr lang="en-US" sz="1000" b="0" u="none" strike="noStrike">
                          <a:solidFill>
                            <a:srgbClr val="000000"/>
                          </a:solidFill>
                          <a:effectLst/>
                        </a:rPr>
                        <a:t>Easter Pyke</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95677.9</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4276168586"/>
                  </a:ext>
                </a:extLst>
              </a:tr>
              <a:tr h="161642">
                <a:tc>
                  <a:txBody>
                    <a:bodyPr/>
                    <a:lstStyle/>
                    <a:p>
                      <a:pPr algn="l" fontAlgn="b"/>
                      <a:r>
                        <a:rPr lang="en-US" sz="1000" b="0" u="none" strike="noStrike">
                          <a:solidFill>
                            <a:srgbClr val="000000"/>
                          </a:solidFill>
                          <a:effectLst/>
                        </a:rPr>
                        <a:t>Fanchon Furney</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95954.02</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332451225"/>
                  </a:ext>
                </a:extLst>
              </a:tr>
              <a:tr h="161642">
                <a:tc>
                  <a:txBody>
                    <a:bodyPr/>
                    <a:lstStyle/>
                    <a:p>
                      <a:pPr algn="l" fontAlgn="b"/>
                      <a:r>
                        <a:rPr lang="en-US" sz="1000" b="0" u="none" strike="noStrike">
                          <a:solidFill>
                            <a:srgbClr val="000000"/>
                          </a:solidFill>
                          <a:effectLst/>
                        </a:rPr>
                        <a:t>Faun Rickeard</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74924.65</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586413124"/>
                  </a:ext>
                </a:extLst>
              </a:tr>
              <a:tr h="161642">
                <a:tc>
                  <a:txBody>
                    <a:bodyPr/>
                    <a:lstStyle/>
                    <a:p>
                      <a:pPr algn="l" fontAlgn="b"/>
                      <a:r>
                        <a:rPr lang="en-US" sz="1000" b="0" u="none" strike="noStrike">
                          <a:solidFill>
                            <a:srgbClr val="000000"/>
                          </a:solidFill>
                          <a:effectLst/>
                        </a:rPr>
                        <a:t>Giffer Berlin</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92336.08</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1566205661"/>
                  </a:ext>
                </a:extLst>
              </a:tr>
              <a:tr h="161642">
                <a:tc>
                  <a:txBody>
                    <a:bodyPr/>
                    <a:lstStyle/>
                    <a:p>
                      <a:pPr algn="l" fontAlgn="b"/>
                      <a:r>
                        <a:rPr lang="en-US" sz="1000" b="0" u="none" strike="noStrike">
                          <a:solidFill>
                            <a:srgbClr val="000000"/>
                          </a:solidFill>
                          <a:effectLst/>
                        </a:rPr>
                        <a:t>Gilda Richen</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71924.85</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271942837"/>
                  </a:ext>
                </a:extLst>
              </a:tr>
              <a:tr h="161642">
                <a:tc>
                  <a:txBody>
                    <a:bodyPr/>
                    <a:lstStyle/>
                    <a:p>
                      <a:pPr algn="l" fontAlgn="b"/>
                      <a:r>
                        <a:rPr lang="en-US" sz="1000" b="0" u="none" strike="noStrike">
                          <a:solidFill>
                            <a:srgbClr val="000000"/>
                          </a:solidFill>
                          <a:effectLst/>
                        </a:rPr>
                        <a:t>Gilles Jaquet</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76303.82</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2641302703"/>
                  </a:ext>
                </a:extLst>
              </a:tr>
              <a:tr h="161642">
                <a:tc>
                  <a:txBody>
                    <a:bodyPr/>
                    <a:lstStyle/>
                    <a:p>
                      <a:pPr algn="l" fontAlgn="b"/>
                      <a:r>
                        <a:rPr lang="en-US" sz="1000" b="0" u="none" strike="noStrike">
                          <a:solidFill>
                            <a:srgbClr val="000000"/>
                          </a:solidFill>
                          <a:effectLst/>
                        </a:rPr>
                        <a:t>Granny Spencelayh</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99460.78</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921578643"/>
                  </a:ext>
                </a:extLst>
              </a:tr>
              <a:tr h="161642">
                <a:tc>
                  <a:txBody>
                    <a:bodyPr/>
                    <a:lstStyle/>
                    <a:p>
                      <a:pPr algn="l" fontAlgn="b"/>
                      <a:r>
                        <a:rPr lang="en-US" sz="1000" b="0" u="none" strike="noStrike">
                          <a:solidFill>
                            <a:srgbClr val="000000"/>
                          </a:solidFill>
                          <a:effectLst/>
                        </a:rPr>
                        <a:t>Grazia Bunkle</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1000</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347387454"/>
                  </a:ext>
                </a:extLst>
              </a:tr>
              <a:tr h="161642">
                <a:tc>
                  <a:txBody>
                    <a:bodyPr/>
                    <a:lstStyle/>
                    <a:p>
                      <a:pPr algn="l" fontAlgn="b"/>
                      <a:r>
                        <a:rPr lang="en-US" sz="1000" b="0" u="none" strike="noStrike">
                          <a:solidFill>
                            <a:srgbClr val="000000"/>
                          </a:solidFill>
                          <a:effectLst/>
                        </a:rPr>
                        <a:t>Jo-anne Gobeau</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37902.35</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42807555"/>
                  </a:ext>
                </a:extLst>
              </a:tr>
              <a:tr h="161642">
                <a:tc>
                  <a:txBody>
                    <a:bodyPr/>
                    <a:lstStyle/>
                    <a:p>
                      <a:pPr algn="l" fontAlgn="b"/>
                      <a:r>
                        <a:rPr lang="en-US" sz="1000" b="0" u="none" strike="noStrike">
                          <a:solidFill>
                            <a:srgbClr val="000000"/>
                          </a:solidFill>
                          <a:effectLst/>
                        </a:rPr>
                        <a:t>Katya Hundy</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88511.17</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2258714932"/>
                  </a:ext>
                </a:extLst>
              </a:tr>
              <a:tr h="161642">
                <a:tc>
                  <a:txBody>
                    <a:bodyPr/>
                    <a:lstStyle/>
                    <a:p>
                      <a:pPr algn="l" fontAlgn="b"/>
                      <a:r>
                        <a:rPr lang="en-US" sz="1000" b="0" u="none" strike="noStrike">
                          <a:solidFill>
                            <a:srgbClr val="000000"/>
                          </a:solidFill>
                          <a:effectLst/>
                        </a:rPr>
                        <a:t>Layton Crayden</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40445.29</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121395878"/>
                  </a:ext>
                </a:extLst>
              </a:tr>
              <a:tr h="161642">
                <a:tc>
                  <a:txBody>
                    <a:bodyPr/>
                    <a:lstStyle/>
                    <a:p>
                      <a:pPr algn="l" fontAlgn="b"/>
                      <a:r>
                        <a:rPr lang="en-US" sz="1000" b="0" u="none" strike="noStrike" dirty="0">
                          <a:solidFill>
                            <a:srgbClr val="000000"/>
                          </a:solidFill>
                          <a:effectLst/>
                        </a:rPr>
                        <a:t>Lizzie Mullally</a:t>
                      </a:r>
                      <a:endParaRPr lang="en-US" sz="1000" b="0" i="0" u="none" strike="noStrike" dirty="0">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3000</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810851575"/>
                  </a:ext>
                </a:extLst>
              </a:tr>
              <a:tr h="161642">
                <a:tc>
                  <a:txBody>
                    <a:bodyPr/>
                    <a:lstStyle/>
                    <a:p>
                      <a:pPr algn="l" fontAlgn="b"/>
                      <a:r>
                        <a:rPr lang="en-US" sz="1000" b="0" u="none" strike="noStrike">
                          <a:solidFill>
                            <a:srgbClr val="000000"/>
                          </a:solidFill>
                          <a:effectLst/>
                        </a:rPr>
                        <a:t>Mabel Orrow</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31241.24</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1568008557"/>
                  </a:ext>
                </a:extLst>
              </a:tr>
              <a:tr h="161642">
                <a:tc>
                  <a:txBody>
                    <a:bodyPr/>
                    <a:lstStyle/>
                    <a:p>
                      <a:pPr algn="l" fontAlgn="b"/>
                      <a:r>
                        <a:rPr lang="en-US" sz="1000" b="0" u="none" strike="noStrike">
                          <a:solidFill>
                            <a:srgbClr val="000000"/>
                          </a:solidFill>
                          <a:effectLst/>
                        </a:rPr>
                        <a:t>Marline Wahncke</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72843.23</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464155321"/>
                  </a:ext>
                </a:extLst>
              </a:tr>
              <a:tr h="161642">
                <a:tc>
                  <a:txBody>
                    <a:bodyPr/>
                    <a:lstStyle/>
                    <a:p>
                      <a:pPr algn="l" fontAlgn="b"/>
                      <a:r>
                        <a:rPr lang="en-US" sz="1000" b="0" u="none" strike="noStrike">
                          <a:solidFill>
                            <a:srgbClr val="000000"/>
                          </a:solidFill>
                          <a:effectLst/>
                        </a:rPr>
                        <a:t>Michale Rolf</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111815.49</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2524238808"/>
                  </a:ext>
                </a:extLst>
              </a:tr>
              <a:tr h="161642">
                <a:tc>
                  <a:txBody>
                    <a:bodyPr/>
                    <a:lstStyle/>
                    <a:p>
                      <a:pPr algn="l" fontAlgn="b"/>
                      <a:r>
                        <a:rPr lang="en-US" sz="1000" b="0" u="none" strike="noStrike">
                          <a:solidFill>
                            <a:srgbClr val="000000"/>
                          </a:solidFill>
                          <a:effectLst/>
                        </a:rPr>
                        <a:t>Richy Gray</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89829.33</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8552175"/>
                  </a:ext>
                </a:extLst>
              </a:tr>
              <a:tr h="161642">
                <a:tc>
                  <a:txBody>
                    <a:bodyPr/>
                    <a:lstStyle/>
                    <a:p>
                      <a:pPr algn="l" fontAlgn="b"/>
                      <a:r>
                        <a:rPr lang="en-US" sz="1000" b="0" u="none" strike="noStrike">
                          <a:solidFill>
                            <a:srgbClr val="000000"/>
                          </a:solidFill>
                          <a:effectLst/>
                        </a:rPr>
                        <a:t>Thorvald Milliken</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0" u="none" strike="noStrike">
                          <a:solidFill>
                            <a:srgbClr val="000000"/>
                          </a:solidFill>
                          <a:effectLst/>
                        </a:rPr>
                        <a:t>33031.26</a:t>
                      </a:r>
                      <a:endParaRPr lang="en-US" sz="1000" b="0" i="0" u="none" strike="noStrike">
                        <a:solidFill>
                          <a:srgbClr val="000000"/>
                        </a:solidFill>
                        <a:effectLs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3342004135"/>
                  </a:ext>
                </a:extLst>
              </a:tr>
              <a:tr h="161642">
                <a:tc>
                  <a:txBody>
                    <a:bodyPr/>
                    <a:lstStyle/>
                    <a:p>
                      <a:pPr algn="l" fontAlgn="b"/>
                      <a:r>
                        <a:rPr lang="en-US" sz="1000" b="1" u="none" strike="noStrike">
                          <a:solidFill>
                            <a:srgbClr val="000000"/>
                          </a:solidFill>
                          <a:effectLst/>
                          <a:highlight>
                            <a:srgbClr val="D9E1F2"/>
                          </a:highlight>
                        </a:rPr>
                        <a:t>Grand Total</a:t>
                      </a:r>
                      <a:endParaRPr lang="en-US" sz="1000" b="1" i="0" u="none" strike="noStrike">
                        <a:solidFill>
                          <a:srgbClr val="000000"/>
                        </a:solidFill>
                        <a:effectLst/>
                        <a:highlight>
                          <a:srgbClr val="D9E1F2"/>
                        </a:highligh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tc>
                  <a:txBody>
                    <a:bodyPr/>
                    <a:lstStyle/>
                    <a:p>
                      <a:pPr algn="r" fontAlgn="b"/>
                      <a:r>
                        <a:rPr lang="en-US" sz="1000" b="1" u="none" strike="noStrike" dirty="0">
                          <a:solidFill>
                            <a:srgbClr val="000000"/>
                          </a:solidFill>
                          <a:effectLst/>
                          <a:highlight>
                            <a:srgbClr val="D9E1F2"/>
                          </a:highlight>
                        </a:rPr>
                        <a:t>1752846.95</a:t>
                      </a:r>
                      <a:endParaRPr lang="en-US" sz="1000" b="1" i="0" u="none" strike="noStrike" dirty="0">
                        <a:solidFill>
                          <a:srgbClr val="000000"/>
                        </a:solidFill>
                        <a:effectLst/>
                        <a:highlight>
                          <a:srgbClr val="D9E1F2"/>
                        </a:highlight>
                        <a:latin typeface="Calibri" panose="020F0502020204030204" pitchFamily="34" charset="0"/>
                      </a:endParaRPr>
                    </a:p>
                  </a:txBody>
                  <a:tcPr marL="6735" marR="6735" marT="673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rgbClr val="00B0F0"/>
                    </a:solidFill>
                  </a:tcPr>
                </a:tc>
                <a:extLst>
                  <a:ext uri="{0D108BD9-81ED-4DB2-BD59-A6C34878D82A}">
                    <a16:rowId xmlns:a16="http://schemas.microsoft.com/office/drawing/2014/main" val="1413618279"/>
                  </a:ext>
                </a:extLst>
              </a:tr>
            </a:tbl>
          </a:graphicData>
        </a:graphic>
      </p:graphicFrame>
      <p:pic>
        <p:nvPicPr>
          <p:cNvPr id="10" name="Graphic 9">
            <a:extLst>
              <a:ext uri="{FF2B5EF4-FFF2-40B4-BE49-F238E27FC236}">
                <a16:creationId xmlns:a16="http://schemas.microsoft.com/office/drawing/2014/main" id="{00FA4C8C-F09B-045D-990A-32596EC890E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29200" y="2558087"/>
            <a:ext cx="4581525" cy="264795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11</a:t>
            </a:fld>
            <a:endParaRPr sz="1100">
              <a:latin typeface="Trebuchet MS"/>
              <a:cs typeface="Trebuchet MS"/>
            </a:endParaRPr>
          </a:p>
        </p:txBody>
      </p:sp>
      <p:pic>
        <p:nvPicPr>
          <p:cNvPr id="8" name="Graphic 7">
            <a:extLst>
              <a:ext uri="{FF2B5EF4-FFF2-40B4-BE49-F238E27FC236}">
                <a16:creationId xmlns:a16="http://schemas.microsoft.com/office/drawing/2014/main" id="{81C0FADB-98AF-0A4E-77FB-B78BA536437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3918" y="1163299"/>
            <a:ext cx="4581525" cy="2647950"/>
          </a:xfrm>
          <a:prstGeom prst="rect">
            <a:avLst/>
          </a:prstGeom>
        </p:spPr>
      </p:pic>
      <p:pic>
        <p:nvPicPr>
          <p:cNvPr id="11" name="Graphic 10">
            <a:extLst>
              <a:ext uri="{FF2B5EF4-FFF2-40B4-BE49-F238E27FC236}">
                <a16:creationId xmlns:a16="http://schemas.microsoft.com/office/drawing/2014/main" id="{C8E30DA7-E6A0-557D-CBDE-B58648A031A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29225" y="1172824"/>
            <a:ext cx="4581525" cy="2638425"/>
          </a:xfrm>
          <a:prstGeom prst="rect">
            <a:avLst/>
          </a:prstGeom>
        </p:spPr>
      </p:pic>
      <p:pic>
        <p:nvPicPr>
          <p:cNvPr id="13" name="Graphic 12">
            <a:extLst>
              <a:ext uri="{FF2B5EF4-FFF2-40B4-BE49-F238E27FC236}">
                <a16:creationId xmlns:a16="http://schemas.microsoft.com/office/drawing/2014/main" id="{9AB0E729-86A0-2B9B-74A1-A82C632B30E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819400" y="3888760"/>
            <a:ext cx="4581525" cy="26479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5CB5B-BDD0-5A64-1A7C-37D3C88F8F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DE6107A-FA82-64DC-8795-D8DEB131190C}"/>
              </a:ext>
            </a:extLst>
          </p:cNvPr>
          <p:cNvSpPr txBox="1"/>
          <p:nvPr/>
        </p:nvSpPr>
        <p:spPr>
          <a:xfrm>
            <a:off x="914400" y="1371600"/>
            <a:ext cx="8236974" cy="3970318"/>
          </a:xfrm>
          <a:prstGeom prst="rect">
            <a:avLst/>
          </a:prstGeom>
          <a:noFill/>
        </p:spPr>
        <p:txBody>
          <a:bodyPr wrap="square">
            <a:spAutoFit/>
          </a:bodyPr>
          <a:lstStyle/>
          <a:p>
            <a:r>
              <a:rPr lang="en-US" sz="2800" dirty="0"/>
              <a:t>Employee data analysis is a powerful tool that enables organizations to unlock valuable insights into their workforce, driving better decision-making, improved employee engagement, and enhanced productivity. By leveraging data effectively, companies can not only optimize their talent management strategies but also foster a more supportive and dynamic work environment, ultimately leading to sustained business success.</a:t>
            </a:r>
          </a:p>
        </p:txBody>
      </p:sp>
    </p:spTree>
    <p:extLst>
      <p:ext uri="{BB962C8B-B14F-4D97-AF65-F5344CB8AC3E}">
        <p14:creationId xmlns:p14="http://schemas.microsoft.com/office/powerpoint/2010/main" val="298644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a:extLst>
              <a:ext uri="{FF2B5EF4-FFF2-40B4-BE49-F238E27FC236}">
                <a16:creationId xmlns:a16="http://schemas.microsoft.com/office/drawing/2014/main" id="{F691EEC8-E83B-8506-163B-F39E906CCC0A}"/>
              </a:ext>
            </a:extLst>
          </p:cNvPr>
          <p:cNvSpPr txBox="1"/>
          <p:nvPr/>
        </p:nvSpPr>
        <p:spPr>
          <a:xfrm>
            <a:off x="1217522" y="2123271"/>
            <a:ext cx="8593228" cy="2123658"/>
          </a:xfrm>
          <a:prstGeom prst="rect">
            <a:avLst/>
          </a:prstGeom>
          <a:noFill/>
        </p:spPr>
        <p:txBody>
          <a:bodyPr wrap="square" rtlCol="0">
            <a:spAutoFit/>
          </a:bodyPr>
          <a:lstStyle/>
          <a:p>
            <a:r>
              <a:rPr lang="en-US" sz="4400" b="1" dirty="0">
                <a:solidFill>
                  <a:srgbClr val="0F0F0F"/>
                </a:solidFill>
                <a:latin typeface="Times New Roman" panose="02020603050405020304" pitchFamily="18" charset="0"/>
                <a:cs typeface="Times New Roman" panose="02020603050405020304" pitchFamily="18" charset="0"/>
              </a:rPr>
              <a:t>EMPLOYEE DATA ANALYSIS INTO STRATEGIC ADVANTAGE using Excel</a:t>
            </a:r>
            <a:endParaRPr lang="en-IN" sz="2800"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28579"/>
            <a:ext cx="12481713"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D0827FA3-A9D4-0FE5-45BE-664C8C920E82}"/>
              </a:ext>
            </a:extLst>
          </p:cNvPr>
          <p:cNvSpPr txBox="1"/>
          <p:nvPr/>
        </p:nvSpPr>
        <p:spPr>
          <a:xfrm>
            <a:off x="2509807" y="1041533"/>
            <a:ext cx="5029200" cy="4401205"/>
          </a:xfrm>
          <a:prstGeom prst="rect">
            <a:avLst/>
          </a:prstGeom>
          <a:noFill/>
        </p:spPr>
        <p:txBody>
          <a:bodyPr wrap="square" rtlCol="0">
            <a:spAutoFit/>
          </a:bodyPr>
          <a:lstStyle/>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Results and </a:t>
            </a:r>
            <a:r>
              <a:rPr lang="en-US" sz="2800" dirty="0">
                <a:solidFill>
                  <a:srgbClr val="0D0D0D"/>
                </a:solidFill>
                <a:latin typeface="Times New Roman" panose="02020603050405020304" pitchFamily="18" charset="0"/>
                <a:cs typeface="Times New Roman" panose="02020603050405020304" pitchFamily="18" charset="0"/>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Conclusion</a:t>
            </a: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162800" y="360045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solidFill>
                  <a:schemeClr val="accent6">
                    <a:lumMod val="50000"/>
                  </a:schemeClr>
                </a:solidFill>
              </a:rPr>
              <a:t>P</a:t>
            </a:r>
            <a:r>
              <a:rPr sz="4250" spc="15" dirty="0">
                <a:solidFill>
                  <a:schemeClr val="accent6">
                    <a:lumMod val="50000"/>
                  </a:schemeClr>
                </a:solidFill>
              </a:rPr>
              <a:t>ROB</a:t>
            </a:r>
            <a:r>
              <a:rPr sz="4250" spc="55" dirty="0">
                <a:solidFill>
                  <a:schemeClr val="accent6">
                    <a:lumMod val="50000"/>
                  </a:schemeClr>
                </a:solidFill>
              </a:rPr>
              <a:t>L</a:t>
            </a:r>
            <a:r>
              <a:rPr sz="4250" spc="-20" dirty="0">
                <a:solidFill>
                  <a:schemeClr val="accent6">
                    <a:lumMod val="50000"/>
                  </a:schemeClr>
                </a:solidFill>
              </a:rPr>
              <a:t>E</a:t>
            </a:r>
            <a:r>
              <a:rPr sz="4250" spc="20" dirty="0">
                <a:solidFill>
                  <a:schemeClr val="accent6">
                    <a:lumMod val="50000"/>
                  </a:schemeClr>
                </a:solidFill>
              </a:rPr>
              <a:t>M</a:t>
            </a:r>
            <a:r>
              <a:rPr sz="4250" dirty="0"/>
              <a:t>	</a:t>
            </a:r>
            <a:r>
              <a:rPr sz="4250" spc="10" dirty="0">
                <a:solidFill>
                  <a:schemeClr val="accent6">
                    <a:lumMod val="50000"/>
                  </a:schemeClr>
                </a:solidFill>
              </a:rPr>
              <a:t>S</a:t>
            </a:r>
            <a:r>
              <a:rPr sz="4250" spc="-370" dirty="0">
                <a:solidFill>
                  <a:schemeClr val="accent6">
                    <a:lumMod val="50000"/>
                  </a:schemeClr>
                </a:solidFill>
              </a:rPr>
              <a:t>T</a:t>
            </a:r>
            <a:r>
              <a:rPr sz="4250" spc="-375" dirty="0">
                <a:solidFill>
                  <a:schemeClr val="accent6">
                    <a:lumMod val="50000"/>
                  </a:schemeClr>
                </a:solidFill>
              </a:rPr>
              <a:t>A</a:t>
            </a:r>
            <a:r>
              <a:rPr sz="4250" spc="15" dirty="0">
                <a:solidFill>
                  <a:schemeClr val="accent6">
                    <a:lumMod val="50000"/>
                  </a:schemeClr>
                </a:solidFill>
              </a:rPr>
              <a:t>T</a:t>
            </a:r>
            <a:r>
              <a:rPr sz="4250" spc="-10" dirty="0">
                <a:solidFill>
                  <a:schemeClr val="accent6">
                    <a:lumMod val="50000"/>
                  </a:schemeClr>
                </a:solidFill>
              </a:rPr>
              <a:t>E</a:t>
            </a:r>
            <a:r>
              <a:rPr sz="4250" spc="-20" dirty="0">
                <a:solidFill>
                  <a:schemeClr val="accent6">
                    <a:lumMod val="50000"/>
                  </a:schemeClr>
                </a:solidFill>
              </a:rPr>
              <a:t>ME</a:t>
            </a:r>
            <a:r>
              <a:rPr sz="4250" spc="10" dirty="0">
                <a:solidFill>
                  <a:schemeClr val="accent6">
                    <a:lumMod val="50000"/>
                  </a:schemeClr>
                </a:solidFill>
              </a:rPr>
              <a:t>NT</a:t>
            </a:r>
            <a:endParaRPr sz="4250" dirty="0">
              <a:solidFill>
                <a:schemeClr val="accent6">
                  <a:lumMod val="50000"/>
                </a:schemeClr>
              </a:solidFill>
            </a:endParaRPr>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7044F8FA-8422-9032-1880-3667836BE714}"/>
              </a:ext>
            </a:extLst>
          </p:cNvPr>
          <p:cNvSpPr txBox="1"/>
          <p:nvPr/>
        </p:nvSpPr>
        <p:spPr>
          <a:xfrm>
            <a:off x="533400" y="1600200"/>
            <a:ext cx="8617974" cy="923330"/>
          </a:xfrm>
          <a:prstGeom prst="rect">
            <a:avLst/>
          </a:prstGeom>
          <a:noFill/>
        </p:spPr>
        <p:txBody>
          <a:bodyPr wrap="square">
            <a:spAutoFit/>
          </a:bodyPr>
          <a:lstStyle/>
          <a:p>
            <a:r>
              <a:rPr lang="en-US" dirty="0"/>
              <a:t>Employee data analysis is a powerful tool that helps organizations uncover trends, optimize workforce management, and make evidence-based decisions to improve overall efficiency and employee satisfaction."</a:t>
            </a:r>
          </a:p>
        </p:txBody>
      </p:sp>
      <p:sp>
        <p:nvSpPr>
          <p:cNvPr id="13" name="TextBox 12">
            <a:extLst>
              <a:ext uri="{FF2B5EF4-FFF2-40B4-BE49-F238E27FC236}">
                <a16:creationId xmlns:a16="http://schemas.microsoft.com/office/drawing/2014/main" id="{75DFE0F7-934D-7577-0BA3-1456AA8E0D7B}"/>
              </a:ext>
            </a:extLst>
          </p:cNvPr>
          <p:cNvSpPr txBox="1"/>
          <p:nvPr/>
        </p:nvSpPr>
        <p:spPr>
          <a:xfrm>
            <a:off x="834072" y="3200400"/>
            <a:ext cx="4900360" cy="2862322"/>
          </a:xfrm>
          <a:prstGeom prst="rect">
            <a:avLst/>
          </a:prstGeom>
          <a:noFill/>
        </p:spPr>
        <p:txBody>
          <a:bodyPr wrap="square">
            <a:spAutoFit/>
          </a:bodyPr>
          <a:lstStyle/>
          <a:p>
            <a:r>
              <a:rPr lang="en-US" dirty="0"/>
              <a:t>Performance Optimization : By analyzing employee performance data, organizations can identify top performers, pinpoint areas for improvement, and tailor training programs to enhance overall productivity.                                                                                         Retention and Engagement : Employee data analysis helps identify patterns in turnover, allowing companies to address factors contributing to employee dissatisfaction and improve retention strategies.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2" name="TextBox 11">
            <a:extLst>
              <a:ext uri="{FF2B5EF4-FFF2-40B4-BE49-F238E27FC236}">
                <a16:creationId xmlns:a16="http://schemas.microsoft.com/office/drawing/2014/main" id="{B81B5890-C82B-353E-EEBB-5558207482C3}"/>
              </a:ext>
            </a:extLst>
          </p:cNvPr>
          <p:cNvSpPr txBox="1"/>
          <p:nvPr/>
        </p:nvSpPr>
        <p:spPr>
          <a:xfrm>
            <a:off x="914400" y="1913296"/>
            <a:ext cx="8313174" cy="3970318"/>
          </a:xfrm>
          <a:prstGeom prst="rect">
            <a:avLst/>
          </a:prstGeom>
          <a:noFill/>
        </p:spPr>
        <p:txBody>
          <a:bodyPr wrap="square">
            <a:spAutoFit/>
          </a:bodyPr>
          <a:lstStyle/>
          <a:p>
            <a:r>
              <a:rPr lang="en-US" sz="2800" b="1" dirty="0"/>
              <a:t>The primary goal of this project is to leverage employee data analysis to enhance workforce management, optimize productivity, and support strategic decision-making within the organization. By systematically collecting, analyzing, and interpreting employee data, the project aims to uncover actionable insights that will drive improvements in employee performance, retention, and overall organizational efficiency.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object 3"/>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sp>
        <p:nvSpPr>
          <p:cNvPr id="9" name="TextBox 8">
            <a:extLst>
              <a:ext uri="{FF2B5EF4-FFF2-40B4-BE49-F238E27FC236}">
                <a16:creationId xmlns:a16="http://schemas.microsoft.com/office/drawing/2014/main" id="{D5264A8B-7A89-F110-EE50-642010B9DF8F}"/>
              </a:ext>
            </a:extLst>
          </p:cNvPr>
          <p:cNvSpPr txBox="1"/>
          <p:nvPr/>
        </p:nvSpPr>
        <p:spPr>
          <a:xfrm>
            <a:off x="838200" y="1945481"/>
            <a:ext cx="7703574" cy="3693319"/>
          </a:xfrm>
          <a:prstGeom prst="rect">
            <a:avLst/>
          </a:prstGeom>
          <a:noFill/>
        </p:spPr>
        <p:txBody>
          <a:bodyPr wrap="square">
            <a:spAutoFit/>
          </a:bodyPr>
          <a:lstStyle/>
          <a:p>
            <a:pPr marL="342900" indent="-342900">
              <a:buAutoNum type="arabicPeriod"/>
            </a:pPr>
            <a:r>
              <a:rPr lang="en-US" b="1" dirty="0"/>
              <a:t>Human Resources (HR) Department</a:t>
            </a:r>
            <a:r>
              <a:rPr lang="en-US" dirty="0"/>
              <a:t>:   - </a:t>
            </a:r>
            <a:r>
              <a:rPr lang="en-US" i="1" u="sng" dirty="0"/>
              <a:t>HR Managers and Specialists: </a:t>
            </a:r>
            <a:r>
              <a:rPr lang="en-US" dirty="0"/>
              <a:t>Use data to manage recruitment, retention, training, and employee engagement strategies.   - </a:t>
            </a:r>
            <a:r>
              <a:rPr lang="en-US" i="1" u="sng" dirty="0"/>
              <a:t>Talent Acquisition Teams: </a:t>
            </a:r>
            <a:r>
              <a:rPr lang="en-US" dirty="0"/>
              <a:t>Leverage data to refine hiring practices, identify skill gaps, and forecast future staffing needs.   </a:t>
            </a:r>
            <a:r>
              <a:rPr lang="en-US" i="1" u="sng" dirty="0"/>
              <a:t>- Compensation and Benefits Analysts:</a:t>
            </a:r>
          </a:p>
          <a:p>
            <a:pPr marL="342900" indent="-342900">
              <a:buAutoNum type="arabicPeriod"/>
            </a:pPr>
            <a:r>
              <a:rPr lang="en-US" i="1" u="sng" dirty="0"/>
              <a:t> </a:t>
            </a:r>
            <a:r>
              <a:rPr lang="en-US" dirty="0"/>
              <a:t>Analyze data to design competitive compensation packages and benefits that align with employee needs and market standards.                                                                                                                           2. </a:t>
            </a:r>
            <a:r>
              <a:rPr lang="en-US" b="1" dirty="0"/>
              <a:t>Executive Leadership</a:t>
            </a:r>
            <a:r>
              <a:rPr lang="en-US" dirty="0"/>
              <a:t>:   - </a:t>
            </a:r>
            <a:r>
              <a:rPr lang="en-US" i="1" u="sng" dirty="0"/>
              <a:t>CEOs and Executives</a:t>
            </a:r>
            <a:r>
              <a:rPr lang="en-US" dirty="0"/>
              <a:t>: Utilize data insights for strategic planning, resource allocation, and setting organizational goals related to workforce management.   - </a:t>
            </a:r>
            <a:r>
              <a:rPr lang="en-US" i="1" u="sng" dirty="0"/>
              <a:t>Chief Human Resources Officer (CHRO): </a:t>
            </a:r>
            <a:r>
              <a:rPr lang="en-US" dirty="0"/>
              <a:t>Uses data to drive HR strategy, improve organizational culture, and align workforce initiatives with business objectives.   - </a:t>
            </a:r>
            <a:r>
              <a:rPr lang="en-US" i="1" u="sng" dirty="0"/>
              <a:t>Chief Diversity Officer (CDO): </a:t>
            </a:r>
            <a:r>
              <a:rPr lang="en-US" dirty="0"/>
              <a:t>Analyzes diversity metrics to implement and track progress on diversity and inclusion initiatives.                                                                                                   </a:t>
            </a:r>
          </a:p>
        </p:txBody>
      </p:sp>
      <mc:AlternateContent xmlns:mc="http://schemas.openxmlformats.org/markup-compatibility/2006">
        <mc:Choice xmlns:am3d="http://schemas.microsoft.com/office/drawing/2017/model3d" Requires="am3d">
          <p:graphicFrame>
            <p:nvGraphicFramePr>
              <p:cNvPr id="10" name="3D Model 9" descr="Gears">
                <a:extLst>
                  <a:ext uri="{FF2B5EF4-FFF2-40B4-BE49-F238E27FC236}">
                    <a16:creationId xmlns:a16="http://schemas.microsoft.com/office/drawing/2014/main" id="{71A5F4C5-8B27-96C6-3D48-0C38A866F774}"/>
                  </a:ext>
                </a:extLst>
              </p:cNvPr>
              <p:cNvGraphicFramePr>
                <a:graphicFrameLocks noChangeAspect="1"/>
              </p:cNvGraphicFramePr>
              <p:nvPr>
                <p:extLst>
                  <p:ext uri="{D42A27DB-BD31-4B8C-83A1-F6EECF244321}">
                    <p14:modId xmlns:p14="http://schemas.microsoft.com/office/powerpoint/2010/main" val="1872082260"/>
                  </p:ext>
                </p:extLst>
              </p:nvPr>
            </p:nvGraphicFramePr>
            <p:xfrm>
              <a:off x="8534400" y="3276600"/>
              <a:ext cx="1474778" cy="1139054"/>
            </p:xfrm>
            <a:graphic>
              <a:graphicData uri="http://schemas.microsoft.com/office/drawing/2017/model3d">
                <am3d:model3d r:embed="rId3">
                  <am3d:spPr>
                    <a:xfrm>
                      <a:off x="0" y="0"/>
                      <a:ext cx="1474778" cy="1139054"/>
                    </a:xfrm>
                    <a:prstGeom prst="rect">
                      <a:avLst/>
                    </a:prstGeom>
                  </am3d:spPr>
                  <am3d:camera>
                    <am3d:pos x="0" y="0" z="60106359"/>
                    <am3d:up dx="0" dy="36000000" dz="0"/>
                    <am3d:lookAt x="0" y="0" z="0"/>
                    <am3d:perspective fov="2700000"/>
                  </am3d:camera>
                  <am3d:trans>
                    <am3d:meterPerModelUnit n="1907604" d="1000000"/>
                    <am3d:preTrans dx="718081" dy="-13902428" dz="156387"/>
                    <am3d:scale>
                      <am3d:sx n="1000000" d="1000000"/>
                      <am3d:sy n="1000000" d="1000000"/>
                      <am3d:sz n="1000000" d="1000000"/>
                    </am3d:scale>
                    <am3d:rot/>
                    <am3d:postTrans dx="0" dy="0" dz="0"/>
                  </am3d:trans>
                  <am3d:raster rName="Office3DRenderer" rVer="16.0.8326">
                    <am3d:blip r:embed="rId4"/>
                  </am3d:raster>
                  <am3d:objViewport viewportSz="19232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Gears">
                <a:extLst>
                  <a:ext uri="{FF2B5EF4-FFF2-40B4-BE49-F238E27FC236}">
                    <a16:creationId xmlns:a16="http://schemas.microsoft.com/office/drawing/2014/main" id="{71A5F4C5-8B27-96C6-3D48-0C38A866F774}"/>
                  </a:ext>
                </a:extLst>
              </p:cNvPr>
              <p:cNvPicPr>
                <a:picLocks noGrp="1" noRot="1" noChangeAspect="1" noMove="1" noResize="1" noEditPoints="1" noAdjustHandles="1" noChangeArrowheads="1" noChangeShapeType="1" noCrop="1"/>
              </p:cNvPicPr>
              <p:nvPr/>
            </p:nvPicPr>
            <p:blipFill>
              <a:blip r:embed="rId4"/>
              <a:stretch>
                <a:fillRect/>
              </a:stretch>
            </p:blipFill>
            <p:spPr>
              <a:xfrm>
                <a:off x="8534400" y="3276600"/>
                <a:ext cx="1474778" cy="1139054"/>
              </a:xfrm>
              <a:prstGeom prst="rect">
                <a:avLst/>
              </a:prstGeom>
            </p:spPr>
          </p:pic>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TextBox 9">
            <a:extLst>
              <a:ext uri="{FF2B5EF4-FFF2-40B4-BE49-F238E27FC236}">
                <a16:creationId xmlns:a16="http://schemas.microsoft.com/office/drawing/2014/main" id="{B4949783-E047-9570-5B48-00C8D8C20E4E}"/>
              </a:ext>
            </a:extLst>
          </p:cNvPr>
          <p:cNvSpPr txBox="1"/>
          <p:nvPr/>
        </p:nvSpPr>
        <p:spPr>
          <a:xfrm>
            <a:off x="3050458" y="2057400"/>
            <a:ext cx="6100916" cy="4185761"/>
          </a:xfrm>
          <a:prstGeom prst="rect">
            <a:avLst/>
          </a:prstGeom>
          <a:noFill/>
        </p:spPr>
        <p:txBody>
          <a:bodyPr wrap="square">
            <a:spAutoFit/>
          </a:bodyPr>
          <a:lstStyle/>
          <a:p>
            <a:r>
              <a:rPr lang="en-US" sz="1400" i="1" u="sng" dirty="0"/>
              <a:t> *Solution Overview:*</a:t>
            </a:r>
            <a:r>
              <a:rPr lang="en-US" sz="1400" dirty="0"/>
              <a:t>The Employee Data Analysis Solution is a comprehensive platform designed to collect, process, and analyze employee data to provide actionable insights that enhance workforce management. The solution integrates various data sources, including HR systems, employee surveys, performance management tools, and payroll systems, into a centralized analytics platform. By leveraging advanced analytics, machine learning, and data visualization, the solution enables organizations to make data-driven decisions that improve employee engagement, performance, and retention.                                                     </a:t>
            </a:r>
            <a:r>
              <a:rPr lang="en-US" sz="1400" i="1" u="sng" dirty="0"/>
              <a:t>*Key Features:</a:t>
            </a:r>
            <a:r>
              <a:rPr lang="en-US" sz="1400" dirty="0"/>
              <a:t> 1</a:t>
            </a:r>
            <a:r>
              <a:rPr lang="en-US" sz="1400" i="1" u="sng" dirty="0"/>
              <a:t>. *Data Integration and Centralization:*   </a:t>
            </a:r>
            <a:r>
              <a:rPr lang="en-US" sz="1400" dirty="0"/>
              <a:t>- Seamlessly integrates data from multiple sources, providing a holistic view of the workforce.   - Ensures data consistency and accuracy through automated data cleansing and validation.   </a:t>
            </a:r>
            <a:r>
              <a:rPr lang="en-US" sz="1400" i="1" u="sng" dirty="0"/>
              <a:t>2. *Advanced Analytics and Reporting:*</a:t>
            </a:r>
            <a:r>
              <a:rPr lang="en-US" sz="1400" dirty="0"/>
              <a:t>   - Utilizes predictive analytics to forecast workforce trends, such as turnover rates and skill shortages.   - Provides detailed reports and dashboards that visualize key metrics, such as employee engagement, productivity, and diversity.                                                                          </a:t>
            </a:r>
            <a:r>
              <a:rPr lang="en-US" sz="1400" i="1" u="sng" dirty="0"/>
              <a:t>3. *Real-Time Monitoring:*   </a:t>
            </a:r>
            <a:r>
              <a:rPr lang="en-US" sz="1400" dirty="0"/>
              <a:t>- Offers real-time analytics to monitor employee performance and engagement, enabling timely interventions.   - Tracks the effectiveness of HR initiatives and programs, allowing for continuous improvement.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6195E-16D6-79D8-7A9F-F8EB1FE9E212}"/>
              </a:ext>
            </a:extLst>
          </p:cNvPr>
          <p:cNvSpPr>
            <a:spLocks noGrp="1"/>
          </p:cNvSpPr>
          <p:nvPr>
            <p:ph type="title"/>
          </p:nvPr>
        </p:nvSpPr>
        <p:spPr>
          <a:xfrm>
            <a:off x="304800" y="385444"/>
            <a:ext cx="11131867" cy="758190"/>
          </a:xfrm>
        </p:spPr>
        <p:txBody>
          <a:bodyPr/>
          <a:lstStyle/>
          <a:p>
            <a:r>
              <a:rPr lang="en-IN" dirty="0">
                <a:solidFill>
                  <a:schemeClr val="tx2">
                    <a:lumMod val="60000"/>
                    <a:lumOff val="40000"/>
                  </a:schemeClr>
                </a:solidFill>
              </a:rPr>
              <a:t>Dataset Description</a:t>
            </a:r>
          </a:p>
        </p:txBody>
      </p:sp>
      <p:sp>
        <p:nvSpPr>
          <p:cNvPr id="4" name="TextBox 3">
            <a:extLst>
              <a:ext uri="{FF2B5EF4-FFF2-40B4-BE49-F238E27FC236}">
                <a16:creationId xmlns:a16="http://schemas.microsoft.com/office/drawing/2014/main" id="{FD80568A-29C2-F618-7DBC-DB839295083E}"/>
              </a:ext>
            </a:extLst>
          </p:cNvPr>
          <p:cNvSpPr txBox="1"/>
          <p:nvPr/>
        </p:nvSpPr>
        <p:spPr>
          <a:xfrm>
            <a:off x="685800" y="1143634"/>
            <a:ext cx="8922774" cy="5047536"/>
          </a:xfrm>
          <a:prstGeom prst="rect">
            <a:avLst/>
          </a:prstGeom>
          <a:noFill/>
        </p:spPr>
        <p:txBody>
          <a:bodyPr wrap="square">
            <a:spAutoFit/>
          </a:bodyPr>
          <a:lstStyle/>
          <a:p>
            <a:r>
              <a:rPr lang="en-US" sz="1400" i="1" u="sng" dirty="0"/>
              <a:t>Dataset Description: </a:t>
            </a:r>
            <a:r>
              <a:rPr lang="en-US" sz="1400" dirty="0"/>
              <a:t>Employee Data </a:t>
            </a:r>
            <a:r>
              <a:rPr lang="en-US" sz="1400" dirty="0" err="1"/>
              <a:t>AnalysisThe</a:t>
            </a:r>
            <a:r>
              <a:rPr lang="en-US" sz="1400" dirty="0"/>
              <a:t> employee data analysis dataset is a comprehensive collection of data points that reflect various aspects of an organization’s workforce. This dataset is crucial for conducting in-depth analyses to improve employee management, performance, and overall organizational efficiency. Below is a detailed description of the key components typically found in such a dataset:                                                                                                                                                                                                                                                                                          </a:t>
            </a:r>
            <a:r>
              <a:rPr lang="en-US" sz="1400" i="1" u="sng" dirty="0"/>
              <a:t>1.Employee Demographics:   </a:t>
            </a:r>
            <a:r>
              <a:rPr lang="en-US" sz="1400" dirty="0"/>
              <a:t>- </a:t>
            </a:r>
            <a:r>
              <a:rPr lang="en-US" sz="1400" i="1" u="sng" dirty="0"/>
              <a:t>*Employee ID:* </a:t>
            </a:r>
            <a:r>
              <a:rPr lang="en-US" sz="1400" dirty="0"/>
              <a:t>A unique identifier for each employee.   - </a:t>
            </a:r>
            <a:r>
              <a:rPr lang="en-US" sz="1400" i="1" u="sng" dirty="0"/>
              <a:t>*Name:* </a:t>
            </a:r>
            <a:r>
              <a:rPr lang="en-US" sz="1400" dirty="0"/>
              <a:t>Full name of the employee (can be anonymized for privacy).   - </a:t>
            </a:r>
            <a:r>
              <a:rPr lang="en-US" sz="1400" i="1" u="sng" dirty="0"/>
              <a:t>*Age:* </a:t>
            </a:r>
            <a:r>
              <a:rPr lang="en-US" sz="1400" dirty="0"/>
              <a:t>The age of the employee.   </a:t>
            </a:r>
            <a:r>
              <a:rPr lang="en-US" sz="1400" i="1" u="sng" dirty="0"/>
              <a:t>- *Gender:* </a:t>
            </a:r>
            <a:r>
              <a:rPr lang="en-US" sz="1400" dirty="0"/>
              <a:t>Gender of the employee.   - </a:t>
            </a:r>
            <a:r>
              <a:rPr lang="en-US" sz="1400" i="1" u="sng" dirty="0"/>
              <a:t>*Ethnicity:* </a:t>
            </a:r>
            <a:r>
              <a:rPr lang="en-US" sz="1400" dirty="0"/>
              <a:t>Ethnic background of the employee.   </a:t>
            </a:r>
            <a:r>
              <a:rPr lang="en-US" sz="1400" i="1" u="sng" dirty="0"/>
              <a:t>- *Marital Status:*</a:t>
            </a:r>
            <a:r>
              <a:rPr lang="en-US" sz="1400" dirty="0"/>
              <a:t> Marital status (e.g., single, married, divorced).   - </a:t>
            </a:r>
            <a:r>
              <a:rPr lang="en-US" sz="1400" i="1" u="sng" dirty="0"/>
              <a:t>*Education Level:* </a:t>
            </a:r>
            <a:r>
              <a:rPr lang="en-US" sz="1400" dirty="0"/>
              <a:t>Highest level of education attained (e.g., high school, bachelor’s degree, master’s degree).                                                                                                                                                                  </a:t>
            </a:r>
            <a:r>
              <a:rPr lang="en-US" sz="1400" i="1" u="sng" dirty="0"/>
              <a:t>2. Employment Details:*   </a:t>
            </a:r>
            <a:r>
              <a:rPr lang="en-US" sz="1400" dirty="0"/>
              <a:t>- </a:t>
            </a:r>
            <a:r>
              <a:rPr lang="en-US" sz="1400" i="1" u="sng" dirty="0"/>
              <a:t>*Department:* </a:t>
            </a:r>
            <a:r>
              <a:rPr lang="en-US" sz="1400" dirty="0"/>
              <a:t>The department or team the employee is assigned to.   </a:t>
            </a:r>
            <a:r>
              <a:rPr lang="en-US" sz="1400" i="1" u="sng" dirty="0"/>
              <a:t>- *Job Title</a:t>
            </a:r>
            <a:r>
              <a:rPr lang="en-US" sz="1400" dirty="0"/>
              <a:t>:* The employee’s current job title or position.   - </a:t>
            </a:r>
            <a:r>
              <a:rPr lang="en-US" sz="1400" i="1" u="sng" dirty="0"/>
              <a:t>*Date of Hire:* </a:t>
            </a:r>
            <a:r>
              <a:rPr lang="en-US" sz="1400" dirty="0"/>
              <a:t>The date the employee was hired.   </a:t>
            </a:r>
            <a:r>
              <a:rPr lang="en-US" sz="1400" i="1" u="sng" dirty="0"/>
              <a:t>- *Employment Type:* </a:t>
            </a:r>
            <a:r>
              <a:rPr lang="en-US" sz="1400" dirty="0"/>
              <a:t>Full-time, part-time, contract, or temporary.   - </a:t>
            </a:r>
            <a:r>
              <a:rPr lang="en-US" sz="1400" i="1" u="sng" dirty="0"/>
              <a:t>*Work Location:* </a:t>
            </a:r>
            <a:r>
              <a:rPr lang="en-US" sz="1400" dirty="0"/>
              <a:t>The primary location where the employee works (e.g., office, remote, branch location).   - </a:t>
            </a:r>
            <a:r>
              <a:rPr lang="en-US" sz="1400" i="1" u="sng" dirty="0"/>
              <a:t>*Supervisor ID:* </a:t>
            </a:r>
            <a:r>
              <a:rPr lang="en-US" sz="1400" dirty="0"/>
              <a:t>ID of the employee’s direct supervisor.                                                                                                                                                                                                    </a:t>
            </a:r>
            <a:r>
              <a:rPr lang="en-US" sz="1400" i="1" u="sng" dirty="0"/>
              <a:t>3. Compensation and Benefits:*   - *Salary:* </a:t>
            </a:r>
            <a:r>
              <a:rPr lang="en-US" sz="1400" dirty="0"/>
              <a:t>The base salary of the employee.   </a:t>
            </a:r>
            <a:r>
              <a:rPr lang="en-US" sz="1400" i="1" u="sng" dirty="0"/>
              <a:t>- *Bonuses:* </a:t>
            </a:r>
            <a:r>
              <a:rPr lang="en-US" sz="1400" dirty="0"/>
              <a:t>Total amount of bonuses received in a given period.   - </a:t>
            </a:r>
            <a:r>
              <a:rPr lang="en-US" sz="1400" i="1" u="sng" dirty="0"/>
              <a:t>*Benefits Package:</a:t>
            </a:r>
            <a:r>
              <a:rPr lang="en-US" sz="1400" dirty="0"/>
              <a:t>* Information about benefits received, such as health insurance, retirement plans, and stock options.   - </a:t>
            </a:r>
            <a:r>
              <a:rPr lang="en-US" sz="1400" i="1" u="sng" dirty="0"/>
              <a:t>*Overtime Hours:* </a:t>
            </a:r>
            <a:r>
              <a:rPr lang="en-US" sz="1400" dirty="0"/>
              <a:t>Number of overtime hours worked by the employee.   </a:t>
            </a:r>
            <a:r>
              <a:rPr lang="en-US" sz="1400" i="1" u="sng" dirty="0"/>
              <a:t>- *Commission:* </a:t>
            </a:r>
            <a:r>
              <a:rPr lang="en-US" sz="1400" dirty="0"/>
              <a:t>Commission earned, if applicable.                           </a:t>
            </a:r>
            <a:r>
              <a:rPr lang="en-US" sz="1400" i="1" u="sng" dirty="0"/>
              <a:t>4. Performance Data:*   </a:t>
            </a:r>
            <a:r>
              <a:rPr lang="en-US" sz="1400" dirty="0"/>
              <a:t>- </a:t>
            </a:r>
            <a:r>
              <a:rPr lang="en-US" sz="1400" i="1" u="sng" dirty="0"/>
              <a:t>*Performance Ratings:* </a:t>
            </a:r>
            <a:r>
              <a:rPr lang="en-US" sz="1400" dirty="0"/>
              <a:t>Ratings from performance reviews (e.g., on a scale of 1-5).   </a:t>
            </a:r>
            <a:r>
              <a:rPr lang="en-US" sz="1400" i="1" u="sng" dirty="0"/>
              <a:t>- *KPIs (Key Performance Indicators):* </a:t>
            </a:r>
            <a:r>
              <a:rPr lang="en-US" sz="1400" dirty="0"/>
              <a:t>Specific metrics used to measure employee performance.   </a:t>
            </a:r>
            <a:r>
              <a:rPr lang="en-US" sz="1400" i="1" u="sng" dirty="0"/>
              <a:t>- *Goals Achieved:*</a:t>
            </a:r>
            <a:r>
              <a:rPr lang="en-US" sz="1400" dirty="0"/>
              <a:t> Number or percentage of performance goals met within a given period.   - </a:t>
            </a:r>
            <a:r>
              <a:rPr lang="en-US" sz="1400" i="1" u="sng" dirty="0"/>
              <a:t>*Training Completion:* </a:t>
            </a:r>
            <a:r>
              <a:rPr lang="en-US" sz="1400" dirty="0"/>
              <a:t>Record of completed training sessions or certifications.   - </a:t>
            </a:r>
            <a:r>
              <a:rPr lang="en-US" sz="1400" i="1" u="sng" dirty="0"/>
              <a:t>*Project Involvement:* </a:t>
            </a:r>
            <a:r>
              <a:rPr lang="en-US" sz="1400" dirty="0"/>
              <a:t>List of projects the employee has worked on, along with their roles and contributions.                                                                                                            </a:t>
            </a:r>
            <a:r>
              <a:rPr lang="en-US" sz="1400" i="1" u="sng" dirty="0"/>
              <a:t>5. Attendance and Leave:*   </a:t>
            </a:r>
            <a:r>
              <a:rPr lang="en-US" sz="1400" dirty="0"/>
              <a:t>- </a:t>
            </a:r>
            <a:r>
              <a:rPr lang="en-US" sz="1400" i="1" u="sng" dirty="0"/>
              <a:t>*Attendance Record:* </a:t>
            </a:r>
            <a:r>
              <a:rPr lang="en-US" sz="1400" dirty="0"/>
              <a:t>Data on days present, absent, and tardy.   - </a:t>
            </a:r>
            <a:r>
              <a:rPr lang="en-US" sz="1400" i="1" u="sng" dirty="0"/>
              <a:t>*Sick Leave:* </a:t>
            </a:r>
            <a:r>
              <a:rPr lang="en-US" sz="1400" dirty="0"/>
              <a:t>Number of sick days taken.   - </a:t>
            </a:r>
            <a:r>
              <a:rPr lang="en-US" sz="1400" i="1" u="sng" dirty="0"/>
              <a:t>*Paid Time Off (PTO):* </a:t>
            </a:r>
            <a:r>
              <a:rPr lang="en-US" sz="1400" dirty="0"/>
              <a:t>Total days of paid time off used.   - </a:t>
            </a:r>
            <a:r>
              <a:rPr lang="en-US" sz="1400" i="1" u="sng" dirty="0"/>
              <a:t>*Unpaid Leave:* </a:t>
            </a:r>
            <a:r>
              <a:rPr lang="en-US" sz="1400" dirty="0"/>
              <a:t>Number of days taken as unpaid leave.   </a:t>
            </a:r>
          </a:p>
        </p:txBody>
      </p:sp>
    </p:spTree>
    <p:extLst>
      <p:ext uri="{BB962C8B-B14F-4D97-AF65-F5344CB8AC3E}">
        <p14:creationId xmlns:p14="http://schemas.microsoft.com/office/powerpoint/2010/main" val="272066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15296" y="1719262"/>
            <a:ext cx="2466975" cy="3419475"/>
          </a:xfrm>
          <a:prstGeom prst="rect">
            <a:avLst/>
          </a:prstGeom>
        </p:spPr>
      </p:pic>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lang="en-US" sz="4250" spc="20" dirty="0"/>
              <a:t>"</a:t>
            </a:r>
            <a:r>
              <a:rPr sz="4250" spc="10" dirty="0"/>
              <a:t>WOW</a:t>
            </a:r>
            <a:r>
              <a:rPr lang="en-US" sz="4250" spc="10" dirty="0"/>
              <a:t>"</a:t>
            </a:r>
            <a:r>
              <a:rPr sz="4250" spc="85" dirty="0"/>
              <a:t> </a:t>
            </a:r>
            <a:r>
              <a:rPr sz="4250" spc="10" dirty="0"/>
              <a:t>IN</a:t>
            </a:r>
            <a:r>
              <a:rPr sz="4250" spc="-5" dirty="0"/>
              <a:t> </a:t>
            </a:r>
            <a:r>
              <a:rPr sz="4250" spc="15" dirty="0"/>
              <a:t>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9" name="TextBox 8">
            <a:extLst>
              <a:ext uri="{FF2B5EF4-FFF2-40B4-BE49-F238E27FC236}">
                <a16:creationId xmlns:a16="http://schemas.microsoft.com/office/drawing/2014/main" id="{FAD9CEB2-36E1-0550-426B-2FAF97882044}"/>
              </a:ext>
            </a:extLst>
          </p:cNvPr>
          <p:cNvSpPr txBox="1"/>
          <p:nvPr/>
        </p:nvSpPr>
        <p:spPr>
          <a:xfrm>
            <a:off x="2743200" y="2354703"/>
            <a:ext cx="8534018" cy="954107"/>
          </a:xfrm>
          <a:prstGeom prst="rect">
            <a:avLst/>
          </a:prstGeom>
          <a:noFill/>
        </p:spPr>
        <p:txBody>
          <a:bodyPr wrap="square" rtlCol="0">
            <a:spAutoFit/>
          </a:bodyPr>
          <a:lstStyle/>
          <a:p>
            <a:pPr algn="l">
              <a:buFont typeface="Arial" panose="020B0604020202020204" pitchFamily="34" charset="0"/>
              <a:buChar char="•"/>
            </a:pPr>
            <a:endParaRPr lang="en-US" sz="2800" b="0" i="0" dirty="0">
              <a:solidFill>
                <a:srgbClr val="0D0D0D"/>
              </a:solidFill>
              <a:effectLst/>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D97F44B0-4C9A-20E7-BFD4-235AE1D9A888}"/>
              </a:ext>
            </a:extLst>
          </p:cNvPr>
          <p:cNvSpPr txBox="1"/>
          <p:nvPr/>
        </p:nvSpPr>
        <p:spPr>
          <a:xfrm>
            <a:off x="2533650" y="1407724"/>
            <a:ext cx="6310466" cy="5078313"/>
          </a:xfrm>
          <a:prstGeom prst="rect">
            <a:avLst/>
          </a:prstGeom>
          <a:noFill/>
        </p:spPr>
        <p:txBody>
          <a:bodyPr wrap="square">
            <a:spAutoFit/>
          </a:bodyPr>
          <a:lstStyle/>
          <a:p>
            <a:r>
              <a:rPr lang="en-US" b="1" i="1" dirty="0"/>
              <a:t>1. AI-Powered Predictive Analytics:*   </a:t>
            </a:r>
            <a:r>
              <a:rPr lang="en-US" dirty="0"/>
              <a:t>- </a:t>
            </a:r>
            <a:r>
              <a:rPr lang="en-US" u="sng" dirty="0"/>
              <a:t>*Future-Proof Workforce Planning:*</a:t>
            </a:r>
            <a:r>
              <a:rPr lang="en-US" dirty="0"/>
              <a:t> Leverage AI and machine learning algorithms to predict future workforce trends, such as emerging skill gaps, potential employee attrition, and evolving job roles. This allows organizations to proactively prepare for changes and stay ahead of the competition.   </a:t>
            </a:r>
            <a:r>
              <a:rPr lang="en-US" u="sng" dirty="0"/>
              <a:t>- *Personalized Career Pathing:* </a:t>
            </a:r>
            <a:r>
              <a:rPr lang="en-US" dirty="0"/>
              <a:t>The solution can recommend personalized career paths and development opportunities for each employee based on their skills, performance, and aspirations, boosting engagement and retention.                                                                                                 </a:t>
            </a:r>
            <a:r>
              <a:rPr lang="en-US" b="1" i="1" dirty="0"/>
              <a:t>2. Real-Time Sentiment Analysis:*   </a:t>
            </a:r>
            <a:r>
              <a:rPr lang="en-US" dirty="0"/>
              <a:t>- </a:t>
            </a:r>
            <a:r>
              <a:rPr lang="en-US" u="sng" dirty="0"/>
              <a:t>*Emotion Recognition:* </a:t>
            </a:r>
            <a:r>
              <a:rPr lang="en-US" dirty="0"/>
              <a:t>Integrate sentiment analysis powered by natural language processing (NLP) to gauge employee emotions from feedback, emails, or survey responses in real-time. This enables immediate response to potential issues, improving employee satisfaction and preventing conflicts.   </a:t>
            </a:r>
            <a:r>
              <a:rPr lang="en-US" u="sng" dirty="0"/>
              <a:t>- *Engagement Heatmaps:* </a:t>
            </a:r>
            <a:r>
              <a:rPr lang="en-US" dirty="0"/>
              <a:t>Visualize employee engagement across departments or teams through dynamic heatmaps, highlighting areas of high and low morale.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250</TotalTime>
  <Words>1423</Words>
  <Application>Microsoft Office PowerPoint</Application>
  <PresentationFormat>Widescreen</PresentationFormat>
  <Paragraphs>107</Paragraphs>
  <Slides>12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Roboto</vt:lpstr>
      <vt:lpstr>Times New Roman</vt:lpstr>
      <vt:lpstr>Trebuchet MS</vt:lpstr>
      <vt:lpstr>Office Theme</vt:lpstr>
      <vt:lpstr>Employee Data Analysis using Excel  </vt:lpstr>
      <vt:lpstr>PROJECT TITLE</vt:lpstr>
      <vt:lpstr>AGENDA</vt:lpstr>
      <vt:lpstr>PROBLEM STATEMENT</vt:lpstr>
      <vt:lpstr>PROJECT OVERVIEW</vt:lpstr>
      <vt:lpstr>WHO ARE THE END USERS?</vt:lpstr>
      <vt:lpstr>OUR SOLUTION AND ITS VALUE PROPOSITION</vt:lpstr>
      <vt:lpstr>Dataset Description</vt:lpstr>
      <vt:lpstr>THE "WOW" IN OUR SOLUTION</vt:lpstr>
      <vt:lpstr>PowerPoint Presentation</vt:lpstr>
      <vt:lpstr>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dc:title>
  <dc:creator>Konduru Narasimha</dc:creator>
  <cp:lastModifiedBy>ARAVIND A</cp:lastModifiedBy>
  <cp:revision>14</cp:revision>
  <dcterms:created xsi:type="dcterms:W3CDTF">2024-03-29T15:07:22Z</dcterms:created>
  <dcterms:modified xsi:type="dcterms:W3CDTF">2024-08-29T05:42:40Z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